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6DD"/>
          </a:solidFill>
        </a:fill>
      </a:tcStyle>
    </a:wholeTbl>
    <a:band2H>
      <a:tcTxStyle b="def" i="def"/>
      <a:tcStyle>
        <a:tcBdr/>
        <a:fill>
          <a:solidFill>
            <a:srgbClr val="E6EC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B"/>
          </a:solidFill>
        </a:fill>
      </a:tcStyle>
    </a:wholeTbl>
    <a:band2H>
      <a:tcTxStyle b="def" i="def"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CCE1"/>
          </a:solidFill>
        </a:fill>
      </a:tcStyle>
    </a:wholeTbl>
    <a:band2H>
      <a:tcTxStyle b="def" i="def"/>
      <a:tcStyle>
        <a:tcBdr/>
        <a:fill>
          <a:solidFill>
            <a:srgbClr val="ECE7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/>
          <p:nvPr>
            <p:ph type="title"/>
          </p:nvPr>
        </p:nvSpPr>
        <p:spPr>
          <a:xfrm>
            <a:off x="457200" y="2283716"/>
            <a:ext cx="8229600" cy="85725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Presenter Name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68312" y="3291830"/>
            <a:ext cx="8229601" cy="576266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rgbClr val="FFFFFF"/>
                </a:solidFill>
              </a:defRPr>
            </a:lvl1pPr>
          </a:lstStyle>
          <a:p>
            <a:pPr/>
            <a:r>
              <a:t>Presentation Name</a:t>
            </a:r>
          </a:p>
        </p:txBody>
      </p:sp>
      <p:pic>
        <p:nvPicPr>
          <p:cNvPr id="1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600" y="913173"/>
            <a:ext cx="2057400" cy="1119189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6"/>
          <p:cNvSpPr/>
          <p:nvPr>
            <p:ph type="sldNum" sz="quarter" idx="2"/>
          </p:nvPr>
        </p:nvSpPr>
        <p:spPr>
          <a:xfrm>
            <a:off x="6458753" y="4684691"/>
            <a:ext cx="188894" cy="1651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xfrm>
            <a:off x="457204" y="204785"/>
            <a:ext cx="3008317" cy="871541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3575050" y="204789"/>
            <a:ext cx="5111750" cy="4389838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/>
              <a:buChar char="•"/>
              <a:defRPr sz="1800"/>
            </a:lvl1pPr>
            <a:lvl2pPr marL="778668" indent="-321468">
              <a:buFont typeface="Arial"/>
              <a:defRPr sz="1800"/>
            </a:lvl2pPr>
            <a:lvl3pPr marL="1208314" indent="-293914">
              <a:buFont typeface="Arial"/>
              <a:defRPr sz="1800"/>
            </a:lvl3pPr>
            <a:lvl4pPr marL="1714500" indent="-342900">
              <a:buFont typeface="Arial"/>
              <a:defRPr sz="1800"/>
            </a:lvl4pPr>
            <a:lvl5pPr marL="2171700" indent="-342900">
              <a:buFont typeface="Arial"/>
              <a:defRPr sz="1800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02" name="Shape 102"/>
          <p:cNvSpPr/>
          <p:nvPr>
            <p:ph type="body" sz="half" idx="13"/>
          </p:nvPr>
        </p:nvSpPr>
        <p:spPr>
          <a:xfrm>
            <a:off x="457204" y="1076328"/>
            <a:ext cx="3008317" cy="351829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xfrm>
            <a:off x="1792288" y="3600451"/>
            <a:ext cx="5486403" cy="425057"/>
          </a:xfrm>
          <a:prstGeom prst="rect">
            <a:avLst/>
          </a:prstGeom>
        </p:spPr>
        <p:txBody>
          <a:bodyPr anchor="b"/>
          <a:lstStyle>
            <a:lvl1pPr>
              <a:defRPr b="1" sz="20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11" name="Shape 111"/>
          <p:cNvSpPr/>
          <p:nvPr>
            <p:ph type="pic" sz="half" idx="13"/>
          </p:nvPr>
        </p:nvSpPr>
        <p:spPr>
          <a:xfrm>
            <a:off x="1792288" y="459581"/>
            <a:ext cx="5486403" cy="3086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xfrm>
            <a:off x="1792288" y="4025505"/>
            <a:ext cx="5486403" cy="603650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text styles</a:t>
            </a:r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/>
              <a:buChar char="•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22" name="Shape 12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6629400" y="154782"/>
            <a:ext cx="2057400" cy="3290890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xfrm>
            <a:off x="457200" y="154782"/>
            <a:ext cx="6019800" cy="3290890"/>
          </a:xfrm>
          <a:prstGeom prst="rect">
            <a:avLst/>
          </a:prstGeom>
        </p:spPr>
        <p:txBody>
          <a:bodyPr/>
          <a:lstStyle>
            <a:lvl1pPr marL="342900" indent="-342900">
              <a:buSzPct val="100000"/>
              <a:buFont typeface="Arial"/>
              <a:buChar char="•"/>
            </a:lvl1pPr>
            <a:lvl2pPr>
              <a:buFont typeface="Arial"/>
            </a:lvl2pPr>
            <a:lvl3pPr>
              <a:buFont typeface="Arial"/>
            </a:lvl3pPr>
            <a:lvl4pPr>
              <a:buFont typeface="Arial"/>
            </a:lvl4pPr>
            <a:lvl5pPr>
              <a:buFont typeface="Arial"/>
            </a:lvl5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8" name="Shape 148"/>
          <p:cNvSpPr/>
          <p:nvPr/>
        </p:nvSpPr>
        <p:spPr>
          <a:xfrm>
            <a:off x="-2" y="1110424"/>
            <a:ext cx="6236212" cy="29186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149" name="Shape 149"/>
          <p:cNvSpPr/>
          <p:nvPr>
            <p:ph type="pic" sz="quarter" idx="13"/>
          </p:nvPr>
        </p:nvSpPr>
        <p:spPr>
          <a:xfrm>
            <a:off x="6217920" y="1110426"/>
            <a:ext cx="2926080" cy="29226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0" name="Shape 150"/>
          <p:cNvSpPr/>
          <p:nvPr>
            <p:ph type="body" sz="quarter" idx="1"/>
          </p:nvPr>
        </p:nvSpPr>
        <p:spPr>
          <a:xfrm>
            <a:off x="457200" y="1419621"/>
            <a:ext cx="5267031" cy="35877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  <a:lvl2pPr marL="933450" indent="-476250">
              <a:defRPr sz="2000">
                <a:solidFill>
                  <a:srgbClr val="FFFFFF"/>
                </a:solidFill>
              </a:defRPr>
            </a:lvl2pPr>
            <a:lvl3pPr marL="1330034" indent="-415634">
              <a:defRPr sz="2000">
                <a:solidFill>
                  <a:srgbClr val="FFFFFF"/>
                </a:solidFill>
              </a:defRPr>
            </a:lvl3pPr>
            <a:lvl4pPr marL="1828800" indent="-457200">
              <a:defRPr sz="2000">
                <a:solidFill>
                  <a:srgbClr val="FFFFFF"/>
                </a:solidFill>
              </a:defRPr>
            </a:lvl4pPr>
            <a:lvl5pPr marL="2286000" indent="-457200">
              <a:defRPr sz="2000"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1" name="Shape 151"/>
          <p:cNvSpPr/>
          <p:nvPr>
            <p:ph type="body" sz="half" idx="14"/>
          </p:nvPr>
        </p:nvSpPr>
        <p:spPr>
          <a:xfrm>
            <a:off x="457198" y="1923675"/>
            <a:ext cx="5266933" cy="187166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Shape 15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>
            <p:ph type="title"/>
          </p:nvPr>
        </p:nvSpPr>
        <p:spPr>
          <a:xfrm>
            <a:off x="457200" y="1780033"/>
            <a:ext cx="8229600" cy="85725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1" name="Shape 161"/>
          <p:cNvSpPr/>
          <p:nvPr>
            <p:ph type="body" sz="quarter" idx="1"/>
          </p:nvPr>
        </p:nvSpPr>
        <p:spPr>
          <a:xfrm>
            <a:off x="467543" y="2788146"/>
            <a:ext cx="8225529" cy="64770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  <a:lvl2pPr algn="ctr">
              <a:defRPr>
                <a:solidFill>
                  <a:srgbClr val="FFFFFF"/>
                </a:solidFill>
              </a:defRPr>
            </a:lvl2pPr>
            <a:lvl3pPr algn="ctr">
              <a:defRPr>
                <a:solidFill>
                  <a:srgbClr val="FFFFFF"/>
                </a:solidFill>
              </a:defRPr>
            </a:lvl3pPr>
            <a:lvl4pPr algn="ctr">
              <a:defRPr>
                <a:solidFill>
                  <a:srgbClr val="FFFFFF"/>
                </a:solidFill>
              </a:defRPr>
            </a:lvl4pPr>
            <a:lvl5pPr algn="ctr">
              <a:defRPr>
                <a:solidFill>
                  <a:srgbClr val="FFF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62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3300" y="330422"/>
            <a:ext cx="2057400" cy="1119189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>
            <p:ph type="sldNum" sz="quarter" idx="2"/>
          </p:nvPr>
        </p:nvSpPr>
        <p:spPr>
          <a:xfrm>
            <a:off x="6458753" y="4684691"/>
            <a:ext cx="188894" cy="1651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Style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+ Content Style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consectetur, from a Lorem Ipsum passage, and going through the cites of the word in classical literature, discovered the undoubtable source.</a:t>
            </a:r>
          </a:p>
        </p:txBody>
      </p:sp>
      <p:sp>
        <p:nvSpPr>
          <p:cNvPr id="33" name="Shape 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pic" idx="13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458753" y="4684691"/>
            <a:ext cx="188894" cy="1651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+ Caption Style 1</a:t>
            </a:r>
          </a:p>
        </p:txBody>
      </p:sp>
      <p:sp>
        <p:nvSpPr>
          <p:cNvPr id="49" name="Shape 49"/>
          <p:cNvSpPr/>
          <p:nvPr/>
        </p:nvSpPr>
        <p:spPr>
          <a:xfrm>
            <a:off x="6217920" y="1110423"/>
            <a:ext cx="2926083" cy="29186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50" name="Shape 50"/>
          <p:cNvSpPr/>
          <p:nvPr>
            <p:ph type="pic" sz="half" idx="13"/>
          </p:nvPr>
        </p:nvSpPr>
        <p:spPr>
          <a:xfrm>
            <a:off x="0" y="1110426"/>
            <a:ext cx="6228185" cy="29226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1" name="Shape 51"/>
          <p:cNvSpPr/>
          <p:nvPr>
            <p:ph type="body" sz="quarter" idx="1"/>
          </p:nvPr>
        </p:nvSpPr>
        <p:spPr>
          <a:xfrm>
            <a:off x="6420796" y="1419621"/>
            <a:ext cx="2520329" cy="35877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52" name="Shape 52"/>
          <p:cNvSpPr/>
          <p:nvPr>
            <p:ph type="body" sz="quarter" idx="14"/>
          </p:nvPr>
        </p:nvSpPr>
        <p:spPr>
          <a:xfrm>
            <a:off x="6420820" y="1923675"/>
            <a:ext cx="2520283" cy="187166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Image + Caption Style 2</a:t>
            </a:r>
          </a:p>
        </p:txBody>
      </p:sp>
      <p:sp>
        <p:nvSpPr>
          <p:cNvPr id="61" name="Shape 61"/>
          <p:cNvSpPr/>
          <p:nvPr/>
        </p:nvSpPr>
        <p:spPr>
          <a:xfrm>
            <a:off x="-2" y="1110423"/>
            <a:ext cx="6236212" cy="291863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62" name="Shape 62"/>
          <p:cNvSpPr/>
          <p:nvPr>
            <p:ph type="pic" sz="quarter" idx="13"/>
          </p:nvPr>
        </p:nvSpPr>
        <p:spPr>
          <a:xfrm>
            <a:off x="6217920" y="1110426"/>
            <a:ext cx="2926080" cy="292264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hape 63"/>
          <p:cNvSpPr/>
          <p:nvPr>
            <p:ph type="body" sz="quarter" idx="1"/>
          </p:nvPr>
        </p:nvSpPr>
        <p:spPr>
          <a:xfrm>
            <a:off x="457200" y="1419621"/>
            <a:ext cx="5267031" cy="35877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FFFFFF"/>
                </a:solidFill>
              </a:defRPr>
            </a:lvl1pPr>
          </a:lstStyle>
          <a:p>
            <a:pPr/>
            <a:r>
              <a:t>Title</a:t>
            </a:r>
          </a:p>
        </p:txBody>
      </p:sp>
      <p:sp>
        <p:nvSpPr>
          <p:cNvPr id="64" name="Shape 64"/>
          <p:cNvSpPr/>
          <p:nvPr>
            <p:ph type="body" sz="half" idx="14"/>
          </p:nvPr>
        </p:nvSpPr>
        <p:spPr>
          <a:xfrm>
            <a:off x="457198" y="1923675"/>
            <a:ext cx="5266933" cy="187166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" name="Shape 6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  <a:ln w="12700">
            <a:miter lim="400000"/>
          </a:ln>
        </p:spPr>
      </p:pic>
      <p:sp>
        <p:nvSpPr>
          <p:cNvPr id="73" name="Shape 73"/>
          <p:cNvSpPr/>
          <p:nvPr>
            <p:ph type="title"/>
          </p:nvPr>
        </p:nvSpPr>
        <p:spPr>
          <a:xfrm>
            <a:off x="457200" y="1780033"/>
            <a:ext cx="8229600" cy="85725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Divider Title Style</a:t>
            </a:r>
          </a:p>
        </p:txBody>
      </p:sp>
      <p:sp>
        <p:nvSpPr>
          <p:cNvPr id="74" name="Shape 74"/>
          <p:cNvSpPr/>
          <p:nvPr>
            <p:ph type="body" sz="quarter" idx="1"/>
          </p:nvPr>
        </p:nvSpPr>
        <p:spPr>
          <a:xfrm>
            <a:off x="467543" y="2788146"/>
            <a:ext cx="8225529" cy="64770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Divider Subtitle Style</a:t>
            </a:r>
          </a:p>
        </p:txBody>
      </p:sp>
      <p:pic>
        <p:nvPicPr>
          <p:cNvPr id="75" name="image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43300" y="330422"/>
            <a:ext cx="2057400" cy="1119189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sldNum" sz="quarter" idx="2"/>
          </p:nvPr>
        </p:nvSpPr>
        <p:spPr>
          <a:xfrm>
            <a:off x="6458753" y="4684691"/>
            <a:ext cx="188894" cy="165144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xfrm>
            <a:off x="457200" y="1151333"/>
            <a:ext cx="4040188" cy="479825"/>
          </a:xfrm>
          <a:prstGeom prst="rect">
            <a:avLst/>
          </a:prstGeom>
        </p:spPr>
        <p:txBody>
          <a:bodyPr anchor="b"/>
          <a:lstStyle>
            <a:lvl1pPr>
              <a:defRPr sz="1600"/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92" name="Shape 92"/>
          <p:cNvSpPr/>
          <p:nvPr>
            <p:ph type="body" sz="quarter" idx="13"/>
          </p:nvPr>
        </p:nvSpPr>
        <p:spPr>
          <a:xfrm>
            <a:off x="4645028" y="1151333"/>
            <a:ext cx="4041779" cy="479825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50110" y="4476750"/>
            <a:ext cx="941492" cy="512153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+ Content Style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57200" y="1200150"/>
            <a:ext cx="8229600" cy="320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consectetur, from a Lorem Ipsum passage, and going through the cites of the word in classical literature, discovered the undoubtable source.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2222621" y="4891177"/>
            <a:ext cx="188894" cy="16514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200" u="none">
          <a:ln>
            <a:noFill/>
          </a:ln>
          <a:solidFill>
            <a:schemeClr val="accent2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rgbClr val="4C5958"/>
          </a:solidFill>
          <a:uFillTx/>
          <a:latin typeface="+mn-lt"/>
          <a:ea typeface="+mn-ea"/>
          <a:cs typeface="+mn-cs"/>
          <a:sym typeface="Arial"/>
        </a:defRPr>
      </a:lvl1pPr>
      <a:lvl2pPr marL="790575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400" u="none">
          <a:ln>
            <a:noFill/>
          </a:ln>
          <a:solidFill>
            <a:srgbClr val="4C5958"/>
          </a:solidFill>
          <a:uFillTx/>
          <a:latin typeface="+mn-lt"/>
          <a:ea typeface="+mn-ea"/>
          <a:cs typeface="+mn-cs"/>
          <a:sym typeface="Arial"/>
        </a:defRPr>
      </a:lvl2pPr>
      <a:lvl3pPr marL="1205345" marR="0" indent="-29094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ln>
            <a:noFill/>
          </a:ln>
          <a:solidFill>
            <a:srgbClr val="4C5958"/>
          </a:solidFill>
          <a:uFillTx/>
          <a:latin typeface="+mn-lt"/>
          <a:ea typeface="+mn-ea"/>
          <a:cs typeface="+mn-cs"/>
          <a:sym typeface="Arial"/>
        </a:defRPr>
      </a:lvl3pPr>
      <a:lvl4pPr marL="1691638" marR="0" indent="-32003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1400" u="none">
          <a:ln>
            <a:noFill/>
          </a:ln>
          <a:solidFill>
            <a:srgbClr val="4C5958"/>
          </a:solidFill>
          <a:uFillTx/>
          <a:latin typeface="+mn-lt"/>
          <a:ea typeface="+mn-ea"/>
          <a:cs typeface="+mn-cs"/>
          <a:sym typeface="Arial"/>
        </a:defRPr>
      </a:lvl4pPr>
      <a:lvl5pPr marL="2148838" marR="0" indent="-32003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tabLst/>
        <a:defRPr b="0" baseline="0" cap="none" i="0" spc="0" strike="noStrike" sz="1400" u="none">
          <a:ln>
            <a:noFill/>
          </a:ln>
          <a:solidFill>
            <a:srgbClr val="4C5958"/>
          </a:solidFill>
          <a:uFillTx/>
          <a:latin typeface="+mn-lt"/>
          <a:ea typeface="+mn-ea"/>
          <a:cs typeface="+mn-cs"/>
          <a:sym typeface="Arial"/>
        </a:defRPr>
      </a:lvl5pPr>
      <a:lvl6pPr marL="2446020" marR="0" indent="-1600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ln>
            <a:noFill/>
          </a:ln>
          <a:solidFill>
            <a:srgbClr val="4C5958"/>
          </a:solidFill>
          <a:uFillTx/>
          <a:latin typeface="+mn-lt"/>
          <a:ea typeface="+mn-ea"/>
          <a:cs typeface="+mn-cs"/>
          <a:sym typeface="Arial"/>
        </a:defRPr>
      </a:lvl6pPr>
      <a:lvl7pPr marL="2903220" marR="0" indent="-1600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ln>
            <a:noFill/>
          </a:ln>
          <a:solidFill>
            <a:srgbClr val="4C5958"/>
          </a:solidFill>
          <a:uFillTx/>
          <a:latin typeface="+mn-lt"/>
          <a:ea typeface="+mn-ea"/>
          <a:cs typeface="+mn-cs"/>
          <a:sym typeface="Arial"/>
        </a:defRPr>
      </a:lvl7pPr>
      <a:lvl8pPr marL="3360420" marR="0" indent="-1600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ln>
            <a:noFill/>
          </a:ln>
          <a:solidFill>
            <a:srgbClr val="4C5958"/>
          </a:solidFill>
          <a:uFillTx/>
          <a:latin typeface="+mn-lt"/>
          <a:ea typeface="+mn-ea"/>
          <a:cs typeface="+mn-cs"/>
          <a:sym typeface="Arial"/>
        </a:defRPr>
      </a:lvl8pPr>
      <a:lvl9pPr marL="3817620" marR="0" indent="-1600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ln>
            <a:noFill/>
          </a:ln>
          <a:solidFill>
            <a:srgbClr val="4C5958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smartcat-labs/smartcat-os-metrics" TargetMode="External"/><Relationship Id="rId3" Type="http://schemas.openxmlformats.org/officeDocument/2006/relationships/hyperlink" Target="https://github.com/addthis/metrics-reporter-config" TargetMode="External"/><Relationship Id="rId4" Type="http://schemas.openxmlformats.org/officeDocument/2006/relationships/hyperlink" Target="https://github.com/smartcat-labs/cassandra-diagnostics" TargetMode="Externa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s://github.com/smartcat-labs/cassandra-diagnostics" TargetMode="Externa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hyperlink" Target="mailto:matija@smartcat.io?subject=" TargetMode="External"/><Relationship Id="rId3" Type="http://schemas.openxmlformats.org/officeDocument/2006/relationships/hyperlink" Target="http://smartcat-labs.github.io" TargetMode="External"/><Relationship Id="rId4" Type="http://schemas.openxmlformats.org/officeDocument/2006/relationships/hyperlink" Target="http://smartcat.io" TargetMode="Externa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ctrTitle"/>
          </p:nvPr>
        </p:nvSpPr>
        <p:spPr>
          <a:xfrm>
            <a:off x="457200" y="2283717"/>
            <a:ext cx="8229600" cy="857251"/>
          </a:xfrm>
          <a:prstGeom prst="rect">
            <a:avLst/>
          </a:prstGeom>
        </p:spPr>
        <p:txBody>
          <a:bodyPr/>
          <a:lstStyle/>
          <a:p>
            <a:pPr/>
            <a:r>
              <a:t>Cassandra tuning - above and beyond</a:t>
            </a:r>
          </a:p>
        </p:txBody>
      </p:sp>
      <p:sp>
        <p:nvSpPr>
          <p:cNvPr id="173" name="Shape 173"/>
          <p:cNvSpPr/>
          <p:nvPr>
            <p:ph type="subTitle" sz="half" idx="1"/>
          </p:nvPr>
        </p:nvSpPr>
        <p:spPr>
          <a:xfrm>
            <a:off x="468312" y="3291830"/>
            <a:ext cx="8229601" cy="1291261"/>
          </a:xfrm>
          <a:prstGeom prst="rect">
            <a:avLst/>
          </a:prstGeom>
        </p:spPr>
        <p:txBody>
          <a:bodyPr/>
          <a:lstStyle/>
          <a:p>
            <a:pPr/>
            <a:r>
              <a:t>Matija Gobec</a:t>
            </a:r>
          </a:p>
          <a:p>
            <a:pPr/>
            <a:r>
              <a:t>Co-founder &amp; Senior Consultant @ SmartCat.io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14" name="Shape 214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sysctl.d - network</a:t>
            </a:r>
          </a:p>
        </p:txBody>
      </p:sp>
      <p:sp>
        <p:nvSpPr>
          <p:cNvPr id="215" name="Shape 215"/>
          <p:cNvSpPr/>
          <p:nvPr>
            <p:ph type="body" sz="half" idx="1"/>
          </p:nvPr>
        </p:nvSpPr>
        <p:spPr>
          <a:xfrm>
            <a:off x="457200" y="1200150"/>
            <a:ext cx="3719736" cy="3200400"/>
          </a:xfrm>
          <a:prstGeom prst="rect">
            <a:avLst/>
          </a:prstGeom>
        </p:spPr>
        <p:txBody>
          <a:bodyPr/>
          <a:lstStyle/>
          <a:p>
            <a:pPr/>
            <a:r>
              <a:t>net.ipv4.tcp_rmem = 4096 87380 16777216</a:t>
            </a:r>
          </a:p>
          <a:p>
            <a:pPr/>
            <a:r>
              <a:t>net.ipv4.tcp_wmem = 4096 65536 16777216</a:t>
            </a:r>
          </a:p>
          <a:p>
            <a:pPr/>
            <a:r>
              <a:t>net.ipv4.tcp_ecn = 0</a:t>
            </a:r>
          </a:p>
          <a:p>
            <a:pPr/>
            <a:r>
              <a:t>net.ipv4.tcp_window_scaling = 1</a:t>
            </a:r>
          </a:p>
          <a:p>
            <a:pPr/>
            <a:r>
              <a:t>net.ipv4.ip_local_port_range = 10000 65535</a:t>
            </a:r>
          </a:p>
          <a:p>
            <a:pPr/>
            <a:r>
              <a:t>net.ipv4.tcp_tw_recycle = 1</a:t>
            </a:r>
          </a:p>
          <a:p>
            <a:pPr/>
          </a:p>
          <a:p>
            <a:pPr/>
            <a:r>
              <a:t>net.core.rmem_max = 16777216</a:t>
            </a:r>
          </a:p>
          <a:p>
            <a:pPr/>
            <a:r>
              <a:t>net.core.wmem_max = 16777216</a:t>
            </a:r>
          </a:p>
          <a:p>
            <a:pPr/>
            <a:r>
              <a:t>net.core.somaxconn = 4096</a:t>
            </a:r>
          </a:p>
          <a:p>
            <a:pPr/>
            <a:r>
              <a:t>net.core.netdev_max_backlog = 16384</a:t>
            </a:r>
          </a:p>
        </p:txBody>
      </p:sp>
      <p:sp>
        <p:nvSpPr>
          <p:cNvPr id="216" name="Shape 216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7" name="Shape 217"/>
          <p:cNvSpPr/>
          <p:nvPr/>
        </p:nvSpPr>
        <p:spPr>
          <a:xfrm>
            <a:off x="4441009" y="1200149"/>
            <a:ext cx="4005685" cy="308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read buffer space allocatable in units of pages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write buffer space allocatable in units of pages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disable explicit congestion notification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enable window scaling (higher throughput)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allowed local port range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enable fast time-wait recycle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max socket receive buffer in bytes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max socket send buffer in bytes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number of incoming connections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incoming connections backlog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20" name="Shape 220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sysctl.d - vm and fs</a:t>
            </a:r>
          </a:p>
        </p:txBody>
      </p:sp>
      <p:sp>
        <p:nvSpPr>
          <p:cNvPr id="221" name="Shape 221"/>
          <p:cNvSpPr/>
          <p:nvPr>
            <p:ph type="sldNum" sz="quarter" idx="4294967295"/>
          </p:nvPr>
        </p:nvSpPr>
        <p:spPr>
          <a:xfrm>
            <a:off x="2225444" y="4891175"/>
            <a:ext cx="183240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2" name="Shape 222"/>
          <p:cNvSpPr/>
          <p:nvPr>
            <p:ph type="body" sz="half" idx="1"/>
          </p:nvPr>
        </p:nvSpPr>
        <p:spPr>
          <a:xfrm>
            <a:off x="457200" y="1200150"/>
            <a:ext cx="3813077" cy="3200400"/>
          </a:xfrm>
          <a:prstGeom prst="rect">
            <a:avLst/>
          </a:prstGeom>
        </p:spPr>
        <p:txBody>
          <a:bodyPr anchor="ctr"/>
          <a:lstStyle/>
          <a:p>
            <a:pPr/>
            <a:r>
              <a:t>vm.swappiness = 1</a:t>
            </a:r>
          </a:p>
          <a:p>
            <a:pPr/>
            <a:r>
              <a:t>vm.max_map_count = 1073741824</a:t>
            </a:r>
          </a:p>
          <a:p>
            <a:pPr/>
            <a:r>
              <a:t>vm.dirty_background_bytes = 10485760</a:t>
            </a:r>
          </a:p>
          <a:p>
            <a:pPr/>
            <a:r>
              <a:t>vm.dirty_bytes = 1073741824</a:t>
            </a:r>
          </a:p>
          <a:p>
            <a:pPr/>
            <a:r>
              <a:t>fs.file-max = 1073741824</a:t>
            </a:r>
          </a:p>
          <a:p>
            <a:pPr/>
            <a:r>
              <a:t>vm.min_free_kbytes = 1048576</a:t>
            </a:r>
          </a:p>
        </p:txBody>
      </p:sp>
      <p:sp>
        <p:nvSpPr>
          <p:cNvPr id="223" name="Shape 223"/>
          <p:cNvSpPr/>
          <p:nvPr/>
        </p:nvSpPr>
        <p:spPr>
          <a:xfrm>
            <a:off x="4445320" y="1957439"/>
            <a:ext cx="3813080" cy="1685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memory swapping threshold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max memory map areas a process can have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dirty memory amount threshold (kernel)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dirty memory amount threshold (process)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max number of open files</a:t>
            </a:r>
          </a:p>
          <a:p>
            <a:pPr>
              <a:spcBef>
                <a:spcPts val="600"/>
              </a:spcBef>
              <a:defRPr sz="1400"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# min number of VM free kilobytes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26" name="Shape 226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JVM - CMS</a:t>
            </a:r>
          </a:p>
        </p:txBody>
      </p:sp>
      <p:sp>
        <p:nvSpPr>
          <p:cNvPr id="227" name="Shape 227"/>
          <p:cNvSpPr/>
          <p:nvPr>
            <p:ph type="body" idx="1"/>
          </p:nvPr>
        </p:nvSpPr>
        <p:spPr>
          <a:xfrm>
            <a:off x="2797496" y="1200150"/>
            <a:ext cx="5889307" cy="3200400"/>
          </a:xfrm>
          <a:prstGeom prst="rect">
            <a:avLst/>
          </a:prstGeom>
        </p:spPr>
        <p:txBody>
          <a:bodyPr anchor="ctr"/>
          <a:lstStyle/>
          <a:p>
            <a:pPr defTabSz="676655">
              <a:spcBef>
                <a:spcPts val="400"/>
              </a:spcBef>
              <a:defRPr sz="1000"/>
            </a:pPr>
            <a:r>
              <a:t>MAX_HEAP_SIZE=“8G"     # Good starting point</a:t>
            </a:r>
          </a:p>
          <a:p>
            <a:pPr defTabSz="676655">
              <a:spcBef>
                <a:spcPts val="400"/>
              </a:spcBef>
              <a:defRPr sz="1000"/>
            </a:pPr>
            <a:r>
              <a:t>HEAP_NEWSIZE=“2G"      # Good starting point</a:t>
            </a:r>
          </a:p>
          <a:p>
            <a:pPr defTabSz="676655">
              <a:spcBef>
                <a:spcPts val="400"/>
              </a:spcBef>
              <a:defRPr sz="1000"/>
            </a:pPr>
          </a:p>
          <a:p>
            <a:pPr defTabSz="676655">
              <a:spcBef>
                <a:spcPts val="400"/>
              </a:spcBef>
              <a:defRPr sz="1000"/>
            </a:pPr>
            <a:r>
              <a:t>JVM_OPTS="$JVM_OPTS -XX:+PerfDisableSharedMem"</a:t>
            </a:r>
          </a:p>
          <a:p>
            <a:pPr defTabSz="676655">
              <a:spcBef>
                <a:spcPts val="400"/>
              </a:spcBef>
              <a:defRPr sz="1000"/>
            </a:pPr>
            <a:r>
              <a:t>JVM_OPTS="$JVM_OPTS -XX:-UseBiasedLocking”</a:t>
            </a:r>
          </a:p>
          <a:p>
            <a:pPr defTabSz="676655">
              <a:spcBef>
                <a:spcPts val="400"/>
              </a:spcBef>
              <a:defRPr sz="1000"/>
            </a:pPr>
          </a:p>
          <a:p>
            <a:pPr defTabSz="676655">
              <a:spcBef>
                <a:spcPts val="400"/>
              </a:spcBef>
              <a:defRPr sz="1000"/>
            </a:pPr>
            <a:r>
              <a:t># Tunable settings</a:t>
            </a:r>
          </a:p>
          <a:p>
            <a:pPr defTabSz="676655">
              <a:spcBef>
                <a:spcPts val="400"/>
              </a:spcBef>
              <a:defRPr sz="1000"/>
            </a:pPr>
            <a:r>
              <a:t>JVM_OPTS="$JVM_OPTS -XX:SurvivorRatio=2"</a:t>
            </a:r>
          </a:p>
          <a:p>
            <a:pPr defTabSz="676655">
              <a:spcBef>
                <a:spcPts val="400"/>
              </a:spcBef>
              <a:defRPr sz="1000"/>
            </a:pPr>
            <a:r>
              <a:t>JVM_OPTS="$JVM_OPTS -XX:MaxTenuringThreshold=16"</a:t>
            </a:r>
          </a:p>
          <a:p>
            <a:pPr defTabSz="676655">
              <a:spcBef>
                <a:spcPts val="400"/>
              </a:spcBef>
              <a:defRPr sz="1000"/>
            </a:pPr>
            <a:r>
              <a:t>JVM_OPTS="$JVM_OPTS -XX:+UnlockDiagnosticVMOptions"</a:t>
            </a:r>
          </a:p>
          <a:p>
            <a:pPr defTabSz="676655">
              <a:spcBef>
                <a:spcPts val="400"/>
              </a:spcBef>
              <a:defRPr sz="1000"/>
            </a:pPr>
            <a:r>
              <a:t>JVM_OPTS="$JVM_OPTS -XX:ParGCCardsPerStrideChunk=4096”</a:t>
            </a:r>
          </a:p>
          <a:p>
            <a:pPr defTabSz="676655">
              <a:spcBef>
                <a:spcPts val="400"/>
              </a:spcBef>
              <a:defRPr sz="1000"/>
            </a:pPr>
          </a:p>
          <a:p>
            <a:pPr defTabSz="676655">
              <a:spcBef>
                <a:spcPts val="400"/>
              </a:spcBef>
              <a:defRPr sz="1000"/>
            </a:pPr>
            <a:r>
              <a:t># Instagram settings</a:t>
            </a:r>
          </a:p>
          <a:p>
            <a:pPr defTabSz="676655">
              <a:spcBef>
                <a:spcPts val="400"/>
              </a:spcBef>
              <a:defRPr sz="1000"/>
            </a:pPr>
            <a:r>
              <a:t>JVM_OPTS="$JVM_OPTS -XX:+CMSScavengeBeforeRemark"</a:t>
            </a:r>
          </a:p>
          <a:p>
            <a:pPr defTabSz="676655">
              <a:spcBef>
                <a:spcPts val="400"/>
              </a:spcBef>
              <a:defRPr sz="1000"/>
            </a:pPr>
            <a:r>
              <a:t>JVM_OPTS="$JVM_OPTS -XX:CMSMaxAbortablePrecleanTime=60000"</a:t>
            </a:r>
          </a:p>
          <a:p>
            <a:pPr defTabSz="676655">
              <a:spcBef>
                <a:spcPts val="400"/>
              </a:spcBef>
              <a:defRPr sz="1000"/>
            </a:pPr>
            <a:r>
              <a:t>JVM_OPTS="$JVM_OPTS -XX:CMSWaitDuration=30000"</a:t>
            </a:r>
          </a:p>
        </p:txBody>
      </p:sp>
      <p:sp>
        <p:nvSpPr>
          <p:cNvPr id="228" name="Shape 228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31" name="Shape 231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JVM - G1GC</a:t>
            </a:r>
          </a:p>
        </p:txBody>
      </p:sp>
      <p:sp>
        <p:nvSpPr>
          <p:cNvPr id="232" name="Shape 232"/>
          <p:cNvSpPr/>
          <p:nvPr>
            <p:ph type="body" idx="1"/>
          </p:nvPr>
        </p:nvSpPr>
        <p:spPr>
          <a:xfrm>
            <a:off x="1206701" y="1200150"/>
            <a:ext cx="7480101" cy="3200400"/>
          </a:xfrm>
          <a:prstGeom prst="rect">
            <a:avLst/>
          </a:prstGeom>
        </p:spPr>
        <p:txBody>
          <a:bodyPr anchor="ctr"/>
          <a:lstStyle/>
          <a:p>
            <a:pPr/>
            <a:r>
              <a:t>JVM_OPTS="$JVM_OPTS -XX:+UseG1GC"</a:t>
            </a:r>
          </a:p>
          <a:p>
            <a:pPr/>
            <a:r>
              <a:t>JVM_OPTS="$JVM_OPTS -XX:MaxGCPauseMillis=500"</a:t>
            </a:r>
          </a:p>
          <a:p>
            <a:pPr/>
            <a:r>
              <a:t>JVM_OPTS="$JVM_OPTS -XX:G1RSetUpdatingPauseTimePercent=5"</a:t>
            </a:r>
          </a:p>
          <a:p>
            <a:pPr/>
            <a:r>
              <a:t>JVM_OPTS="$JVM_OPTS -XX:InitiatingHeapOccupancyPercent=25”</a:t>
            </a:r>
          </a:p>
          <a:p>
            <a:pPr/>
          </a:p>
          <a:p>
            <a:pPr/>
            <a:r>
              <a:t>JVM_OPTS="$JVM_OPTS -XX:ParallelGCThreads=16”        # Set to number of full cores</a:t>
            </a:r>
          </a:p>
          <a:p>
            <a:pPr/>
            <a:r>
              <a:t>JVM_OPTS="$JVM_OPTS -XX:ConcGCThreads=16”           # Set to number of full cores</a:t>
            </a:r>
          </a:p>
        </p:txBody>
      </p:sp>
      <p:sp>
        <p:nvSpPr>
          <p:cNvPr id="233" name="Shape 233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36" name="Shape 236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Cassandra</a:t>
            </a:r>
          </a:p>
        </p:txBody>
      </p:sp>
      <p:sp>
        <p:nvSpPr>
          <p:cNvPr id="237" name="Shape 237"/>
          <p:cNvSpPr/>
          <p:nvPr>
            <p:ph type="body" sz="half" idx="1"/>
          </p:nvPr>
        </p:nvSpPr>
        <p:spPr>
          <a:xfrm>
            <a:off x="3560022" y="1200150"/>
            <a:ext cx="5126780" cy="3200401"/>
          </a:xfrm>
          <a:prstGeom prst="rect">
            <a:avLst/>
          </a:prstGeom>
        </p:spPr>
        <p:txBody>
          <a:bodyPr/>
          <a:lstStyle/>
          <a:p>
            <a:pPr defTabSz="804672">
              <a:spcBef>
                <a:spcPts val="500"/>
              </a:spcBef>
              <a:defRPr sz="1200"/>
            </a:pPr>
            <a:r>
              <a:t>concurrent_reads: 128</a:t>
            </a:r>
          </a:p>
          <a:p>
            <a:pPr defTabSz="804672">
              <a:spcBef>
                <a:spcPts val="500"/>
              </a:spcBef>
              <a:defRPr sz="1200"/>
            </a:pPr>
            <a:r>
              <a:t>concurrent_writes: 128</a:t>
            </a:r>
          </a:p>
          <a:p>
            <a:pPr defTabSz="804672">
              <a:spcBef>
                <a:spcPts val="500"/>
              </a:spcBef>
              <a:defRPr sz="1200"/>
            </a:pPr>
            <a:r>
              <a:t>concurrent_counter_writes: 128</a:t>
            </a:r>
          </a:p>
          <a:p>
            <a:pPr defTabSz="804672">
              <a:spcBef>
                <a:spcPts val="500"/>
              </a:spcBef>
              <a:defRPr sz="1200"/>
            </a:pPr>
            <a:r>
              <a:t>memtable_allocation_type: heap_buffers</a:t>
            </a:r>
          </a:p>
          <a:p>
            <a:pPr defTabSz="804672">
              <a:spcBef>
                <a:spcPts val="500"/>
              </a:spcBef>
              <a:defRPr sz="1200"/>
            </a:pPr>
            <a:r>
              <a:t>memtable_flush_writers: 8</a:t>
            </a:r>
          </a:p>
          <a:p>
            <a:pPr defTabSz="804672">
              <a:spcBef>
                <a:spcPts val="500"/>
              </a:spcBef>
              <a:defRPr sz="1200"/>
            </a:pPr>
            <a:r>
              <a:t>memtable_cleanup_threshold: 0.15</a:t>
            </a:r>
          </a:p>
          <a:p>
            <a:pPr defTabSz="804672">
              <a:spcBef>
                <a:spcPts val="500"/>
              </a:spcBef>
              <a:defRPr sz="1200"/>
            </a:pPr>
            <a:r>
              <a:t>memtable_heap_space_in_mb: 2048</a:t>
            </a:r>
          </a:p>
          <a:p>
            <a:pPr defTabSz="804672">
              <a:spcBef>
                <a:spcPts val="500"/>
              </a:spcBef>
              <a:defRPr sz="1200"/>
            </a:pPr>
            <a:r>
              <a:t>memtable_offheap_space_in_mb: 2048</a:t>
            </a:r>
          </a:p>
          <a:p>
            <a:pPr defTabSz="804672">
              <a:spcBef>
                <a:spcPts val="500"/>
              </a:spcBef>
              <a:defRPr sz="1200"/>
            </a:pPr>
          </a:p>
          <a:p>
            <a:pPr defTabSz="804672">
              <a:spcBef>
                <a:spcPts val="500"/>
              </a:spcBef>
              <a:defRPr sz="1200"/>
            </a:pPr>
            <a:r>
              <a:t>trickle_fsync: true</a:t>
            </a:r>
          </a:p>
          <a:p>
            <a:pPr defTabSz="804672">
              <a:spcBef>
                <a:spcPts val="500"/>
              </a:spcBef>
              <a:defRPr sz="1200"/>
            </a:pPr>
            <a:r>
              <a:t>trickle_fsync_interval_in_kb: 1024</a:t>
            </a:r>
          </a:p>
          <a:p>
            <a:pPr defTabSz="804672">
              <a:spcBef>
                <a:spcPts val="500"/>
              </a:spcBef>
              <a:defRPr sz="1200"/>
            </a:pPr>
          </a:p>
          <a:p>
            <a:pPr defTabSz="804672">
              <a:spcBef>
                <a:spcPts val="500"/>
              </a:spcBef>
              <a:defRPr sz="1200"/>
            </a:pPr>
            <a:r>
              <a:t>internode_compression: dc</a:t>
            </a:r>
          </a:p>
        </p:txBody>
      </p:sp>
      <p:sp>
        <p:nvSpPr>
          <p:cNvPr id="238" name="Shape 238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457200" y="1780033"/>
            <a:ext cx="8229600" cy="857251"/>
          </a:xfrm>
          <a:prstGeom prst="rect">
            <a:avLst/>
          </a:prstGeom>
        </p:spPr>
        <p:txBody>
          <a:bodyPr/>
          <a:lstStyle/>
          <a:p>
            <a:pPr/>
            <a:r>
              <a:t>Data model and compaction strategy</a:t>
            </a:r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xfrm>
            <a:off x="467543" y="2788146"/>
            <a:ext cx="8225529" cy="647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44" name="Shape 244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Data model</a:t>
            </a:r>
          </a:p>
        </p:txBody>
      </p:sp>
      <p:sp>
        <p:nvSpPr>
          <p:cNvPr id="245" name="Shape 2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200000"/>
              </a:lnSpc>
              <a:defRPr sz="1800"/>
            </a:pPr>
            <a:r>
              <a:t>Data model impacts performance a lot</a:t>
            </a:r>
          </a:p>
          <a:p>
            <a:pPr algn="ctr">
              <a:lnSpc>
                <a:spcPct val="200000"/>
              </a:lnSpc>
              <a:defRPr sz="1800"/>
            </a:pPr>
            <a:r>
              <a:t>Optimize so that you read from one partition</a:t>
            </a:r>
          </a:p>
          <a:p>
            <a:pPr algn="ctr">
              <a:lnSpc>
                <a:spcPct val="200000"/>
              </a:lnSpc>
              <a:defRPr sz="1800"/>
            </a:pPr>
            <a:r>
              <a:t>Make sure your data can be distributed</a:t>
            </a:r>
          </a:p>
          <a:p>
            <a:pPr algn="ctr">
              <a:lnSpc>
                <a:spcPct val="200000"/>
              </a:lnSpc>
              <a:defRPr sz="1800"/>
            </a:pPr>
            <a:r>
              <a:t>SSTable compression depending on the use case</a:t>
            </a:r>
          </a:p>
        </p:txBody>
      </p:sp>
      <p:sp>
        <p:nvSpPr>
          <p:cNvPr id="246" name="Shape 246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49" name="Shape 249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Compaction strategy</a:t>
            </a:r>
          </a:p>
        </p:txBody>
      </p:sp>
      <p:sp>
        <p:nvSpPr>
          <p:cNvPr id="250" name="Shape 2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631" indent="-240631">
              <a:buSzPct val="100000"/>
              <a:buAutoNum type="arabicPeriod" startAt="1"/>
              <a:defRPr sz="1800"/>
            </a:pPr>
            <a:r>
              <a:t>Size tiered compaction strategy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Good as a default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Performance and size constraints</a:t>
            </a:r>
          </a:p>
          <a:p>
            <a:pPr marL="240631" indent="-240631">
              <a:buSzPct val="100000"/>
              <a:buAutoNum type="arabicPeriod" startAt="1"/>
              <a:defRPr sz="1800"/>
            </a:pPr>
            <a:r>
              <a:t>Leveled compaction strategy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Great for low latency read requirements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Constant compactions</a:t>
            </a:r>
          </a:p>
          <a:p>
            <a:pPr marL="240631" indent="-240631">
              <a:buSzPct val="100000"/>
              <a:buAutoNum type="arabicPeriod" startAt="1"/>
              <a:defRPr sz="1800"/>
            </a:pPr>
            <a:r>
              <a:t>Date tiered / Time window compaction strategy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Good f</a:t>
            </a:r>
            <a:r>
              <a:t>it for time series use cases</a:t>
            </a:r>
          </a:p>
        </p:txBody>
      </p:sp>
      <p:sp>
        <p:nvSpPr>
          <p:cNvPr id="251" name="Shape 251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54" name="Shape 254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Ok, what now?</a:t>
            </a:r>
          </a:p>
        </p:txBody>
      </p:sp>
      <p:sp>
        <p:nvSpPr>
          <p:cNvPr id="255" name="Shape 2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sz="1800"/>
            </a:lvl1pPr>
          </a:lstStyle>
          <a:p>
            <a:pPr/>
            <a:r>
              <a:t>After we set the base configuration it’s time for testing and observing</a:t>
            </a:r>
          </a:p>
        </p:txBody>
      </p:sp>
      <p:sp>
        <p:nvSpPr>
          <p:cNvPr id="256" name="Shape 256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457200" y="1780033"/>
            <a:ext cx="8229600" cy="857251"/>
          </a:xfrm>
          <a:prstGeom prst="rect">
            <a:avLst/>
          </a:prstGeom>
        </p:spPr>
        <p:txBody>
          <a:bodyPr/>
          <a:lstStyle/>
          <a:p>
            <a:pPr/>
            <a:r>
              <a:t>Metrics and reporting stack</a:t>
            </a:r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xfrm>
            <a:off x="467543" y="2788146"/>
            <a:ext cx="8225529" cy="647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176" name="Shape 176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/>
          <a:p>
            <a:pPr lvl="1" algn="ctr"/>
            <a:r>
              <a:t>Why this talk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200000"/>
              </a:lnSpc>
              <a:defRPr sz="1800"/>
            </a:pPr>
            <a:r>
              <a:t>We were challenged with an interesting requirement…</a:t>
            </a:r>
          </a:p>
          <a:p>
            <a:pPr algn="ctr">
              <a:lnSpc>
                <a:spcPct val="200000"/>
              </a:lnSpc>
              <a:defRPr sz="1800"/>
            </a:pPr>
            <a:r>
              <a:t>“99.999%”</a:t>
            </a:r>
          </a:p>
        </p:txBody>
      </p:sp>
      <p:sp>
        <p:nvSpPr>
          <p:cNvPr id="178" name="Shape 178"/>
          <p:cNvSpPr/>
          <p:nvPr>
            <p:ph type="sldNum" sz="quarter" idx="4294967295"/>
          </p:nvPr>
        </p:nvSpPr>
        <p:spPr>
          <a:xfrm>
            <a:off x="2243807" y="4891175"/>
            <a:ext cx="146515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62" name="Shape 262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Metrics and reporting stack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algn="ctr" defTabSz="832102">
              <a:spcBef>
                <a:spcPts val="500"/>
              </a:spcBef>
              <a:defRPr sz="1600"/>
            </a:pPr>
            <a:r>
              <a:t>OS metrics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SmartCat</a:t>
            </a:r>
            <a:r>
              <a:t>)</a:t>
            </a:r>
          </a:p>
          <a:p>
            <a:pPr algn="ctr" defTabSz="832102">
              <a:spcBef>
                <a:spcPts val="500"/>
              </a:spcBef>
              <a:defRPr sz="1600"/>
            </a:pPr>
            <a:r>
              <a:t>Metrics reporter config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AddThis</a:t>
            </a:r>
            <a:r>
              <a:t>)</a:t>
            </a:r>
          </a:p>
          <a:p>
            <a:pPr algn="ctr" defTabSz="832102">
              <a:spcBef>
                <a:spcPts val="500"/>
              </a:spcBef>
              <a:defRPr sz="1600"/>
            </a:pPr>
            <a:r>
              <a:t>Cassandra diagnostics (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SmartCat</a:t>
            </a:r>
            <a:r>
              <a:t>)</a:t>
            </a:r>
          </a:p>
          <a:p>
            <a:pPr algn="ctr" defTabSz="832102">
              <a:spcBef>
                <a:spcPts val="500"/>
              </a:spcBef>
              <a:defRPr sz="1600"/>
            </a:pPr>
            <a:r>
              <a:t>Filebeat</a:t>
            </a:r>
          </a:p>
          <a:p>
            <a:pPr algn="ctr" defTabSz="832102">
              <a:spcBef>
                <a:spcPts val="500"/>
              </a:spcBef>
              <a:defRPr sz="1600"/>
            </a:pPr>
            <a:r>
              <a:t>Riemann</a:t>
            </a:r>
          </a:p>
          <a:p>
            <a:pPr algn="ctr" defTabSz="832102">
              <a:spcBef>
                <a:spcPts val="500"/>
              </a:spcBef>
              <a:defRPr sz="1600"/>
            </a:pPr>
            <a:r>
              <a:t>InfluxDB</a:t>
            </a:r>
          </a:p>
          <a:p>
            <a:pPr algn="ctr" defTabSz="832102">
              <a:spcBef>
                <a:spcPts val="500"/>
              </a:spcBef>
              <a:defRPr sz="1600"/>
            </a:pPr>
            <a:r>
              <a:t>Grafana</a:t>
            </a:r>
          </a:p>
          <a:p>
            <a:pPr algn="ctr" defTabSz="832102">
              <a:spcBef>
                <a:spcPts val="500"/>
              </a:spcBef>
              <a:defRPr sz="1600"/>
            </a:pPr>
            <a:r>
              <a:t>Elasticsearch</a:t>
            </a:r>
          </a:p>
          <a:p>
            <a:pPr algn="ctr" defTabSz="832102">
              <a:spcBef>
                <a:spcPts val="500"/>
              </a:spcBef>
              <a:defRPr sz="1600"/>
            </a:pPr>
            <a:r>
              <a:t>Logstash</a:t>
            </a:r>
          </a:p>
          <a:p>
            <a:pPr algn="ctr" defTabSz="832102">
              <a:spcBef>
                <a:spcPts val="500"/>
              </a:spcBef>
              <a:defRPr sz="1600"/>
            </a:pPr>
            <a:r>
              <a:t>Kibana</a:t>
            </a:r>
          </a:p>
        </p:txBody>
      </p:sp>
      <p:sp>
        <p:nvSpPr>
          <p:cNvPr id="264" name="Shape 264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67" name="Shape 267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Grafana</a:t>
            </a:r>
          </a:p>
        </p:txBody>
      </p:sp>
      <p:sp>
        <p:nvSpPr>
          <p:cNvPr id="268" name="Shape 268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9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8791" y="875429"/>
            <a:ext cx="7386418" cy="3688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72" name="Shape 272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Kibana</a:t>
            </a:r>
          </a:p>
        </p:txBody>
      </p:sp>
      <p:sp>
        <p:nvSpPr>
          <p:cNvPr id="273" name="Shape 273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7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5" y="866528"/>
            <a:ext cx="8425408" cy="3636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77" name="Shape 277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Slow queries</a:t>
            </a:r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50000"/>
              </a:lnSpc>
              <a:defRPr sz="1800"/>
            </a:pPr>
            <a:r>
              <a:t>Track query execution times above some threshold</a:t>
            </a:r>
          </a:p>
          <a:p>
            <a:pPr algn="ctr">
              <a:lnSpc>
                <a:spcPct val="150000"/>
              </a:lnSpc>
              <a:defRPr sz="1800"/>
            </a:pPr>
            <a:r>
              <a:t>Gain insights into the long processing queries</a:t>
            </a:r>
          </a:p>
          <a:p>
            <a:pPr algn="ctr">
              <a:lnSpc>
                <a:spcPct val="150000"/>
              </a:lnSpc>
              <a:defRPr sz="1800"/>
            </a:pPr>
            <a:r>
              <a:t>Relate that to what’s going on on the node</a:t>
            </a:r>
          </a:p>
          <a:p>
            <a:pPr algn="ctr">
              <a:lnSpc>
                <a:spcPct val="150000"/>
              </a:lnSpc>
              <a:defRPr sz="1800"/>
            </a:pPr>
            <a:r>
              <a:t>Compare app and cluster slow queries</a:t>
            </a:r>
          </a:p>
          <a:p>
            <a:pPr algn="ctr">
              <a:lnSpc>
                <a:spcPct val="150000"/>
              </a:lnSpc>
              <a:defRPr sz="1800"/>
            </a:pPr>
          </a:p>
          <a:p>
            <a:pPr algn="ctr">
              <a:lnSpc>
                <a:spcPct val="150000"/>
              </a:lnSpc>
              <a:defRPr sz="18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 invalidUrl="" action="" tgtFrame="" tooltip="" history="1" highlightClick="0" endSnd="0"/>
              </a:rPr>
              <a:t>https://github.com/smartcat-labs/cassandra-diagnostics</a:t>
            </a:r>
          </a:p>
        </p:txBody>
      </p:sp>
      <p:sp>
        <p:nvSpPr>
          <p:cNvPr id="279" name="Shape 279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82" name="Shape 282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Slow queries - cluster</a:t>
            </a:r>
          </a:p>
        </p:txBody>
      </p:sp>
      <p:sp>
        <p:nvSpPr>
          <p:cNvPr id="283" name="Shape 283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4" name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1814120"/>
            <a:ext cx="9144004" cy="15152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87" name="Shape 287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Slow queries - cluster vs app</a:t>
            </a:r>
          </a:p>
        </p:txBody>
      </p:sp>
      <p:sp>
        <p:nvSpPr>
          <p:cNvPr id="288" name="Shape 288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89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" y="1247918"/>
            <a:ext cx="9144004" cy="30441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92" name="Shape 292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Ops center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defRPr sz="1800"/>
            </a:pPr>
            <a:r>
              <a:t>Pros:</a:t>
            </a:r>
          </a:p>
          <a:p>
            <a:pPr algn="ctr">
              <a:defRPr sz="1800"/>
            </a:pPr>
            <a:r>
              <a:t>Great when starting out</a:t>
            </a:r>
          </a:p>
          <a:p>
            <a:pPr algn="ctr">
              <a:defRPr sz="1800"/>
            </a:pPr>
            <a:r>
              <a:t>Everything you need in a nice GUI</a:t>
            </a:r>
          </a:p>
          <a:p>
            <a:pPr algn="ctr">
              <a:defRPr sz="1800"/>
            </a:pPr>
            <a:r>
              <a:t>Cluster metrics</a:t>
            </a:r>
          </a:p>
          <a:p>
            <a:pPr algn="ctr">
              <a:defRPr sz="1800"/>
            </a:pPr>
          </a:p>
          <a:p>
            <a:pPr algn="ctr">
              <a:defRPr sz="1800"/>
            </a:pPr>
            <a:r>
              <a:t>Cons:</a:t>
            </a:r>
          </a:p>
          <a:p>
            <a:pPr algn="ctr">
              <a:defRPr sz="1800"/>
            </a:pPr>
            <a:r>
              <a:t>Metrics stored in the same cluster</a:t>
            </a:r>
          </a:p>
          <a:p>
            <a:pPr algn="ctr">
              <a:defRPr sz="1800"/>
            </a:pPr>
            <a:r>
              <a:t>Issues with some of the services (repair, slow query,...)</a:t>
            </a:r>
          </a:p>
          <a:p>
            <a:pPr algn="ctr">
              <a:defRPr sz="1800"/>
            </a:pPr>
            <a:r>
              <a:t>Additional agents on the nodes</a:t>
            </a:r>
          </a:p>
        </p:txBody>
      </p:sp>
      <p:sp>
        <p:nvSpPr>
          <p:cNvPr id="294" name="Shape 294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type="title"/>
          </p:nvPr>
        </p:nvSpPr>
        <p:spPr>
          <a:xfrm>
            <a:off x="457200" y="1780033"/>
            <a:ext cx="8229600" cy="857251"/>
          </a:xfrm>
          <a:prstGeom prst="rect">
            <a:avLst/>
          </a:prstGeom>
        </p:spPr>
        <p:txBody>
          <a:bodyPr/>
          <a:lstStyle/>
          <a:p>
            <a:pPr/>
            <a:r>
              <a:t>Test setup</a:t>
            </a:r>
          </a:p>
        </p:txBody>
      </p:sp>
      <p:sp>
        <p:nvSpPr>
          <p:cNvPr id="297" name="Shape 297"/>
          <p:cNvSpPr/>
          <p:nvPr>
            <p:ph type="body" sz="quarter" idx="1"/>
          </p:nvPr>
        </p:nvSpPr>
        <p:spPr>
          <a:xfrm>
            <a:off x="467543" y="2788146"/>
            <a:ext cx="8225529" cy="647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300" name="Shape 300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Test setup</a:t>
            </a:r>
          </a:p>
        </p:txBody>
      </p:sp>
      <p:sp>
        <p:nvSpPr>
          <p:cNvPr id="301" name="Shape 3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50000"/>
              </a:lnSpc>
              <a:defRPr sz="1800"/>
            </a:pPr>
            <a:r>
              <a:t>Make sure you have repeatable tests</a:t>
            </a:r>
          </a:p>
          <a:p>
            <a:pPr algn="ctr">
              <a:lnSpc>
                <a:spcPct val="150000"/>
              </a:lnSpc>
              <a:defRPr sz="1800"/>
            </a:pPr>
            <a:r>
              <a:t>Fixed rate tests</a:t>
            </a:r>
          </a:p>
          <a:p>
            <a:pPr algn="ctr">
              <a:lnSpc>
                <a:spcPct val="150000"/>
              </a:lnSpc>
              <a:defRPr sz="1800"/>
            </a:pPr>
            <a:r>
              <a:t>Variable rate tests</a:t>
            </a:r>
          </a:p>
          <a:p>
            <a:pPr algn="ctr">
              <a:lnSpc>
                <a:spcPct val="150000"/>
              </a:lnSpc>
              <a:defRPr sz="1800"/>
            </a:pPr>
            <a:r>
              <a:t>Production like tests</a:t>
            </a:r>
          </a:p>
          <a:p>
            <a:pPr algn="ctr">
              <a:lnSpc>
                <a:spcPct val="150000"/>
              </a:lnSpc>
              <a:defRPr sz="1800"/>
            </a:pPr>
            <a:r>
              <a:t>Cassandra Stress</a:t>
            </a:r>
          </a:p>
          <a:p>
            <a:pPr algn="ctr">
              <a:lnSpc>
                <a:spcPct val="150000"/>
              </a:lnSpc>
              <a:defRPr sz="1800"/>
            </a:pPr>
            <a:r>
              <a:t>Various loadgen tools (gatling, wrk, loader,...)</a:t>
            </a:r>
          </a:p>
        </p:txBody>
      </p:sp>
      <p:sp>
        <p:nvSpPr>
          <p:cNvPr id="302" name="Shape 302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305" name="Shape 305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Coordinated omission</a:t>
            </a:r>
          </a:p>
        </p:txBody>
      </p:sp>
      <p:sp>
        <p:nvSpPr>
          <p:cNvPr id="306" name="Shape 306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07" name="latencyutils_sample_graph_v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6388" y="878051"/>
            <a:ext cx="7051224" cy="35681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graphicFrame>
        <p:nvGraphicFramePr>
          <p:cNvPr id="181" name="Table 181"/>
          <p:cNvGraphicFramePr/>
          <p:nvPr/>
        </p:nvGraphicFramePr>
        <p:xfrm>
          <a:off x="452969" y="971550"/>
          <a:ext cx="8238070" cy="320040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28541"/>
                <a:gridCol w="7409525"/>
              </a:tblGrid>
              <a:tr h="64008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45720" marR="45720" marT="45720" marB="45720" anchor="t" anchorCtr="0" horzOverflow="overflow">
                    <a:lnR w="3175">
                      <a:solidFill>
                        <a:srgbClr val="000000"/>
                      </a:solidFill>
                    </a:lnR>
                    <a:lnB w="3175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4C5958"/>
                          </a:solidFill>
                          <a:latin typeface="+mn-lt"/>
                          <a:ea typeface="+mn-ea"/>
                          <a:cs typeface="+mn-cs"/>
                        </a:rPr>
                        <a:t>Initial investigation and setup</a:t>
                      </a:r>
                    </a:p>
                  </a:txBody>
                  <a:tcPr marL="45720" marR="45720" marT="45720" marB="45720" anchor="ctr" anchorCtr="0" horzOverflow="overflow">
                    <a:lnL w="3175">
                      <a:solidFill>
                        <a:srgbClr val="000000"/>
                      </a:solidFill>
                    </a:lnL>
                    <a:lnB w="3175">
                      <a:solidFill>
                        <a:srgbClr val="000000"/>
                      </a:solidFill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45720" marR="45720" marT="45720" marB="45720" anchor="t" anchorCtr="0" horzOverflow="overflow"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4C5958"/>
                          </a:solidFill>
                          <a:latin typeface="+mn-lt"/>
                          <a:ea typeface="+mn-ea"/>
                          <a:cs typeface="+mn-cs"/>
                        </a:rPr>
                        <a:t>Metrics and reporting</a:t>
                      </a:r>
                    </a:p>
                  </a:txBody>
                  <a:tcPr marL="45720" marR="45720" marT="45720" marB="45720" anchor="ctr" anchorCtr="0" horzOverflow="overflow">
                    <a:lnL w="3175">
                      <a:solidFill>
                        <a:srgbClr val="000000"/>
                      </a:solidFill>
                    </a:lnL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</a:p>
                  </a:txBody>
                  <a:tcPr marL="45720" marR="45720" marT="45720" marB="45720" anchor="t" anchorCtr="0" horzOverflow="overflow"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4C5958"/>
                          </a:solidFill>
                          <a:latin typeface="+mn-lt"/>
                          <a:ea typeface="+mn-ea"/>
                          <a:cs typeface="+mn-cs"/>
                        </a:rPr>
                        <a:t>Test setup</a:t>
                      </a:r>
                    </a:p>
                  </a:txBody>
                  <a:tcPr marL="45720" marR="45720" marT="45720" marB="45720" anchor="ctr" anchorCtr="0" horzOverflow="overflow">
                    <a:lnL w="3175">
                      <a:solidFill>
                        <a:srgbClr val="000000"/>
                      </a:solidFill>
                    </a:lnL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45720" marR="45720" marT="45720" marB="45720" anchor="t" anchorCtr="0" horzOverflow="overflow"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4C5958"/>
                          </a:solidFill>
                          <a:latin typeface="+mn-lt"/>
                          <a:ea typeface="+mn-ea"/>
                          <a:cs typeface="+mn-cs"/>
                        </a:rPr>
                        <a:t>AWS deployment</a:t>
                      </a:r>
                    </a:p>
                  </a:txBody>
                  <a:tcPr marL="45720" marR="45720" marT="45720" marB="45720" anchor="ctr" anchorCtr="0" horzOverflow="overflow">
                    <a:lnL w="3175">
                      <a:solidFill>
                        <a:srgbClr val="000000"/>
                      </a:solidFill>
                    </a:lnL>
                    <a:lnT w="3175">
                      <a:solidFill>
                        <a:srgbClr val="000000"/>
                      </a:solidFill>
                    </a:lnT>
                    <a:lnB w="3175">
                      <a:solidFill>
                        <a:srgbClr val="000000"/>
                      </a:solidFill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sz="3600">
                          <a:solidFill>
                            <a:schemeClr val="accent2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 marL="45720" marR="45720" marT="45720" marB="45720" anchor="t" anchorCtr="0" horzOverflow="overflow">
                    <a:lnR w="3175">
                      <a:solidFill>
                        <a:srgbClr val="000000"/>
                      </a:solidFill>
                    </a:lnR>
                    <a:lnT w="3175">
                      <a:solidFill>
                        <a:srgbClr val="000000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400">
                          <a:solidFill>
                            <a:srgbClr val="4C5958"/>
                          </a:solidFill>
                          <a:latin typeface="+mn-lt"/>
                          <a:ea typeface="+mn-ea"/>
                          <a:cs typeface="+mn-cs"/>
                        </a:rPr>
                        <a:t>Did we make it?</a:t>
                      </a:r>
                    </a:p>
                  </a:txBody>
                  <a:tcPr marL="45720" marR="45720" marT="45720" marB="45720" anchor="ctr" anchorCtr="0" horzOverflow="overflow">
                    <a:lnL w="3175">
                      <a:solidFill>
                        <a:srgbClr val="000000"/>
                      </a:solidFill>
                    </a:lnL>
                    <a:lnT w="3175">
                      <a:solidFill>
                        <a:srgbClr val="000000"/>
                      </a:solidFill>
                    </a:lnT>
                  </a:tcPr>
                </a:tc>
              </a:tr>
            </a:tbl>
          </a:graphicData>
        </a:graphic>
      </p:graphicFrame>
      <p:sp>
        <p:nvSpPr>
          <p:cNvPr id="182" name="Shape 182"/>
          <p:cNvSpPr/>
          <p:nvPr>
            <p:ph type="sldNum" sz="quarter" idx="4294967295"/>
          </p:nvPr>
        </p:nvSpPr>
        <p:spPr>
          <a:xfrm>
            <a:off x="2243807" y="4891175"/>
            <a:ext cx="146515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310" name="Shape 310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Tuning methodology</a:t>
            </a:r>
          </a:p>
        </p:txBody>
      </p:sp>
      <p:sp>
        <p:nvSpPr>
          <p:cNvPr id="311" name="Shape 311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12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32088" y="859355"/>
            <a:ext cx="4279824" cy="42624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image2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2" r="0" b="12"/>
          <a:stretch>
            <a:fillRect/>
          </a:stretch>
        </p:blipFill>
        <p:spPr>
          <a:xfrm>
            <a:off x="0" y="-2"/>
            <a:ext cx="9144000" cy="5143503"/>
          </a:xfrm>
          <a:prstGeom prst="rect">
            <a:avLst/>
          </a:prstGeom>
        </p:spPr>
      </p:pic>
      <p:sp>
        <p:nvSpPr>
          <p:cNvPr id="315" name="Shape 315"/>
          <p:cNvSpPr/>
          <p:nvPr/>
        </p:nvSpPr>
        <p:spPr>
          <a:xfrm>
            <a:off x="4054828" y="-51952"/>
            <a:ext cx="1034346" cy="544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AWS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318" name="Shape 318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AWS deployment</a:t>
            </a:r>
          </a:p>
        </p:txBody>
      </p:sp>
      <p:sp>
        <p:nvSpPr>
          <p:cNvPr id="319" name="Shape 3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50000"/>
              </a:lnSpc>
              <a:defRPr sz="1800"/>
            </a:pPr>
            <a:r>
              <a:t>Choose your instance based on calculations</a:t>
            </a:r>
          </a:p>
          <a:p>
            <a:pPr algn="ctr">
              <a:lnSpc>
                <a:spcPct val="150000"/>
              </a:lnSpc>
              <a:defRPr sz="1800"/>
            </a:pPr>
            <a:r>
              <a:t>Use placement groups and availability zones</a:t>
            </a:r>
          </a:p>
          <a:p>
            <a:pPr algn="ctr">
              <a:lnSpc>
                <a:spcPct val="150000"/>
              </a:lnSpc>
              <a:defRPr sz="1800"/>
            </a:pPr>
            <a:r>
              <a:t>Don’t overdo it just because you can ($$$)</a:t>
            </a:r>
          </a:p>
          <a:p>
            <a:pPr algn="ctr">
              <a:lnSpc>
                <a:spcPct val="150000"/>
              </a:lnSpc>
              <a:defRPr sz="1800"/>
            </a:pPr>
            <a:r>
              <a:t>Are you sure you need ephemeral storage?</a:t>
            </a:r>
          </a:p>
          <a:p>
            <a:pPr algn="ctr">
              <a:lnSpc>
                <a:spcPct val="150000"/>
              </a:lnSpc>
              <a:defRPr sz="1800"/>
            </a:pPr>
            <a:r>
              <a:t>Go for EBS volumes (gp2)</a:t>
            </a:r>
          </a:p>
        </p:txBody>
      </p:sp>
      <p:sp>
        <p:nvSpPr>
          <p:cNvPr id="320" name="Shape 320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323" name="Shape 323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EBS volumes</a:t>
            </a:r>
          </a:p>
        </p:txBody>
      </p:sp>
      <p:sp>
        <p:nvSpPr>
          <p:cNvPr id="324" name="Shape 324"/>
          <p:cNvSpPr/>
          <p:nvPr>
            <p:ph type="body" sz="half" idx="1"/>
          </p:nvPr>
        </p:nvSpPr>
        <p:spPr>
          <a:xfrm>
            <a:off x="457200" y="1440173"/>
            <a:ext cx="4320131" cy="2960380"/>
          </a:xfrm>
          <a:prstGeom prst="rect">
            <a:avLst/>
          </a:prstGeom>
        </p:spPr>
        <p:txBody>
          <a:bodyPr/>
          <a:lstStyle/>
          <a:p>
            <a:pPr algn="ctr">
              <a:defRPr sz="1800"/>
            </a:pPr>
            <a:r>
              <a:t>Pros:</a:t>
            </a:r>
          </a:p>
          <a:p>
            <a:pPr algn="ctr">
              <a:defRPr sz="1800"/>
            </a:pPr>
            <a:r>
              <a:t>3.4TB+ volume has 10.000 IOPs</a:t>
            </a:r>
          </a:p>
          <a:p>
            <a:pPr algn="ctr">
              <a:defRPr sz="1800"/>
            </a:pPr>
            <a:r>
              <a:t>Average latency is ~0.38ms</a:t>
            </a:r>
          </a:p>
          <a:p>
            <a:pPr algn="ctr">
              <a:defRPr sz="1800"/>
            </a:pPr>
            <a:r>
              <a:t>Durable across reboots</a:t>
            </a:r>
          </a:p>
          <a:p>
            <a:pPr algn="ctr">
              <a:defRPr sz="1800"/>
            </a:pPr>
            <a:r>
              <a:t>AWS snapshots</a:t>
            </a:r>
          </a:p>
          <a:p>
            <a:pPr algn="ctr">
              <a:defRPr sz="1800"/>
            </a:pPr>
            <a:r>
              <a:t>Can be attached/detached</a:t>
            </a:r>
          </a:p>
          <a:p>
            <a:pPr algn="ctr">
              <a:defRPr sz="1800"/>
            </a:pPr>
            <a:r>
              <a:t>Easy to recreate</a:t>
            </a:r>
          </a:p>
        </p:txBody>
      </p:sp>
      <p:sp>
        <p:nvSpPr>
          <p:cNvPr id="325" name="Shape 325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6" name="Shape 326"/>
          <p:cNvSpPr/>
          <p:nvPr/>
        </p:nvSpPr>
        <p:spPr>
          <a:xfrm>
            <a:off x="4546358" y="1440173"/>
            <a:ext cx="4320133" cy="1722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spcBef>
                <a:spcPts val="600"/>
              </a:spcBef>
              <a:defRPr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Cons:</a:t>
            </a:r>
          </a:p>
          <a:p>
            <a:pPr algn="ctr">
              <a:spcBef>
                <a:spcPts val="600"/>
              </a:spcBef>
              <a:defRPr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</a:p>
          <a:p>
            <a:pPr algn="ctr">
              <a:spcBef>
                <a:spcPts val="600"/>
              </a:spcBef>
              <a:defRPr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Rare latency spikes</a:t>
            </a:r>
          </a:p>
          <a:p>
            <a:pPr algn="ctr">
              <a:spcBef>
                <a:spcPts val="600"/>
              </a:spcBef>
              <a:defRPr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Average latency is ~0.38ms</a:t>
            </a:r>
          </a:p>
          <a:p>
            <a:pPr algn="ctr">
              <a:spcBef>
                <a:spcPts val="600"/>
              </a:spcBef>
              <a:defRPr>
                <a:solidFill>
                  <a:srgbClr val="4C5958"/>
                </a:solidFill>
                <a:latin typeface="+mn-lt"/>
                <a:ea typeface="+mn-ea"/>
                <a:cs typeface="+mn-cs"/>
                <a:sym typeface="Arial"/>
              </a:defRPr>
            </a:pPr>
            <a:r>
              <a:t>Degrading factor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329" name="Shape 329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EBS volumes - problems</a:t>
            </a:r>
          </a:p>
        </p:txBody>
      </p:sp>
      <p:sp>
        <p:nvSpPr>
          <p:cNvPr id="330" name="Shape 330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331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4539" y="889024"/>
            <a:ext cx="8574923" cy="35656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334" name="Shape 334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End result</a:t>
            </a:r>
          </a:p>
        </p:txBody>
      </p:sp>
      <p:sp>
        <p:nvSpPr>
          <p:cNvPr id="335" name="Shape 33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50000"/>
              </a:lnSpc>
              <a:defRPr sz="1800"/>
            </a:pPr>
            <a:r>
              <a:t>Did we meet our goal?</a:t>
            </a:r>
          </a:p>
          <a:p>
            <a:pPr algn="ctr">
              <a:lnSpc>
                <a:spcPct val="150000"/>
              </a:lnSpc>
              <a:defRPr sz="1800"/>
            </a:pPr>
            <a:r>
              <a:t>Can we go any further?</a:t>
            </a:r>
          </a:p>
        </p:txBody>
      </p:sp>
      <p:sp>
        <p:nvSpPr>
          <p:cNvPr id="336" name="Shape 336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339" name="Shape 339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Whats next?</a:t>
            </a:r>
          </a:p>
        </p:txBody>
      </p:sp>
      <p:sp>
        <p:nvSpPr>
          <p:cNvPr id="340" name="Shape 34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50000"/>
              </a:lnSpc>
              <a:defRPr sz="1800"/>
            </a:pPr>
            <a:r>
              <a:t>Torture testing</a:t>
            </a:r>
          </a:p>
          <a:p>
            <a:pPr algn="ctr">
              <a:lnSpc>
                <a:spcPct val="150000"/>
              </a:lnSpc>
              <a:defRPr sz="1800"/>
            </a:pPr>
            <a:r>
              <a:t>Failure scenarios</a:t>
            </a:r>
          </a:p>
          <a:p>
            <a:pPr algn="ctr">
              <a:lnSpc>
                <a:spcPct val="150000"/>
              </a:lnSpc>
              <a:defRPr sz="1800"/>
            </a:pPr>
            <a:r>
              <a:t>Latency and delay inducers</a:t>
            </a:r>
          </a:p>
          <a:p>
            <a:pPr algn="ctr">
              <a:lnSpc>
                <a:spcPct val="150000"/>
              </a:lnSpc>
              <a:defRPr sz="1800"/>
            </a:pPr>
            <a:r>
              <a:t>Automate everything</a:t>
            </a:r>
          </a:p>
        </p:txBody>
      </p:sp>
      <p:sp>
        <p:nvSpPr>
          <p:cNvPr id="341" name="Shape 341"/>
          <p:cNvSpPr/>
          <p:nvPr>
            <p:ph type="sldNum" sz="quarter" idx="4294967295"/>
          </p:nvPr>
        </p:nvSpPr>
        <p:spPr>
          <a:xfrm>
            <a:off x="2222618" y="4891175"/>
            <a:ext cx="188894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type="title"/>
          </p:nvPr>
        </p:nvSpPr>
        <p:spPr>
          <a:xfrm>
            <a:off x="457200" y="2364233"/>
            <a:ext cx="8229600" cy="857251"/>
          </a:xfrm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xfrm>
            <a:off x="457200" y="1780033"/>
            <a:ext cx="8229600" cy="857251"/>
          </a:xfrm>
          <a:prstGeom prst="rect">
            <a:avLst/>
          </a:prstGeom>
        </p:spPr>
        <p:txBody>
          <a:bodyPr/>
          <a:lstStyle/>
          <a:p>
            <a:pPr/>
            <a:r>
              <a:t>Thank you</a:t>
            </a:r>
          </a:p>
        </p:txBody>
      </p:sp>
      <p:sp>
        <p:nvSpPr>
          <p:cNvPr id="346" name="Shape 346"/>
          <p:cNvSpPr/>
          <p:nvPr>
            <p:ph type="body" idx="1"/>
          </p:nvPr>
        </p:nvSpPr>
        <p:spPr>
          <a:xfrm>
            <a:off x="467543" y="2788146"/>
            <a:ext cx="8225529" cy="2331028"/>
          </a:xfrm>
          <a:prstGeom prst="rect">
            <a:avLst/>
          </a:prstGeom>
        </p:spPr>
        <p:txBody>
          <a:bodyPr/>
          <a:lstStyle/>
          <a:p>
            <a:pPr/>
            <a:r>
              <a:t>Matija Gobec</a:t>
            </a:r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2" invalidUrl="" action="" tgtFrame="" tooltip="" history="1" highlightClick="0" endSnd="0"/>
              </a:rPr>
              <a:t>matija@smartcat.io</a:t>
            </a:r>
            <a:endParaRPr>
              <a:solidFill>
                <a:schemeClr val="accent2"/>
              </a:solidFill>
              <a:uFill>
                <a:solidFill>
                  <a:schemeClr val="accent2"/>
                </a:solidFill>
              </a:uFill>
            </a:endParaRPr>
          </a:p>
          <a:p>
            <a:pPr/>
            <a:r>
              <a:t>@mad_max0204</a:t>
            </a:r>
          </a:p>
          <a:p>
            <a:pPr/>
          </a:p>
          <a:p>
            <a:pPr/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3" invalidUrl="" action="" tgtFrame="" tooltip="" history="1" highlightClick="0" endSnd="0"/>
              </a:rPr>
              <a:t>smartcat-labs.github.io</a:t>
            </a:r>
            <a:endParaRPr>
              <a:solidFill>
                <a:schemeClr val="accent2"/>
              </a:solidFill>
              <a:uFill>
                <a:solidFill>
                  <a:schemeClr val="accent2"/>
                </a:solidFill>
              </a:uFill>
            </a:endParaRPr>
          </a:p>
          <a:p>
            <a: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</a:defRPr>
            </a:pPr>
            <a:r>
              <a:rPr>
                <a:hlinkClick r:id="rId4" invalidUrl="" action="" tgtFrame="" tooltip="" history="1" highlightClick="0" endSnd="0"/>
              </a:rPr>
              <a:t>smartcat.io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185" name="Shape 185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What makes a distributed system?</a:t>
            </a:r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xfrm>
            <a:off x="457200" y="4106450"/>
            <a:ext cx="8229600" cy="294102"/>
          </a:xfrm>
          <a:prstGeom prst="rect">
            <a:avLst/>
          </a:prstGeom>
        </p:spPr>
        <p:txBody>
          <a:bodyPr/>
          <a:lstStyle>
            <a:lvl1pPr algn="ctr" defTabSz="749808">
              <a:spcBef>
                <a:spcPts val="400"/>
              </a:spcBef>
            </a:lvl1pPr>
          </a:lstStyle>
          <a:p>
            <a:pPr/>
            <a:r>
              <a:t>A bunch of stuff that magically works together</a:t>
            </a:r>
          </a:p>
        </p:txBody>
      </p:sp>
      <p:sp>
        <p:nvSpPr>
          <p:cNvPr id="187" name="Shape 187"/>
          <p:cNvSpPr/>
          <p:nvPr>
            <p:ph type="sldNum" sz="quarter" idx="4294967295"/>
          </p:nvPr>
        </p:nvSpPr>
        <p:spPr>
          <a:xfrm>
            <a:off x="2243807" y="4891175"/>
            <a:ext cx="146515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8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7553" y="1017902"/>
            <a:ext cx="7048894" cy="30123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191" name="Shape 191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How to start?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50000"/>
              </a:lnSpc>
              <a:defRPr sz="1800"/>
            </a:pPr>
            <a:r>
              <a:t>Investigate the current setup (if any)</a:t>
            </a:r>
          </a:p>
          <a:p>
            <a:pPr algn="ctr">
              <a:lnSpc>
                <a:spcPct val="150000"/>
              </a:lnSpc>
              <a:defRPr sz="1800"/>
            </a:pPr>
            <a:r>
              <a:t>Understand your use case</a:t>
            </a:r>
          </a:p>
          <a:p>
            <a:pPr algn="ctr">
              <a:lnSpc>
                <a:spcPct val="150000"/>
              </a:lnSpc>
              <a:defRPr sz="1800"/>
            </a:pPr>
            <a:r>
              <a:t>Understand your data</a:t>
            </a:r>
          </a:p>
          <a:p>
            <a:pPr algn="ctr">
              <a:lnSpc>
                <a:spcPct val="150000"/>
              </a:lnSpc>
              <a:defRPr sz="1800"/>
            </a:pPr>
            <a:r>
              <a:t>Set a base configuration</a:t>
            </a:r>
          </a:p>
          <a:p>
            <a:pPr algn="ctr">
              <a:lnSpc>
                <a:spcPct val="150000"/>
              </a:lnSpc>
              <a:defRPr sz="1800"/>
            </a:pPr>
            <a:r>
              <a:t>Define target performance (goal)</a:t>
            </a:r>
          </a:p>
        </p:txBody>
      </p:sp>
      <p:sp>
        <p:nvSpPr>
          <p:cNvPr id="193" name="Shape 193"/>
          <p:cNvSpPr/>
          <p:nvPr>
            <p:ph type="sldNum" sz="quarter" idx="4294967295"/>
          </p:nvPr>
        </p:nvSpPr>
        <p:spPr>
          <a:xfrm>
            <a:off x="2243807" y="4891175"/>
            <a:ext cx="146515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196" name="Shape 196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Initial investigation</a:t>
            </a:r>
          </a:p>
        </p:txBody>
      </p:sp>
      <p:sp>
        <p:nvSpPr>
          <p:cNvPr id="197" name="Shape 197"/>
          <p:cNvSpPr/>
          <p:nvPr>
            <p:ph type="body" idx="1"/>
          </p:nvPr>
        </p:nvSpPr>
        <p:spPr>
          <a:xfrm>
            <a:off x="2102856" y="1200150"/>
            <a:ext cx="6583944" cy="3200400"/>
          </a:xfrm>
          <a:prstGeom prst="rect">
            <a:avLst/>
          </a:prstGeom>
        </p:spPr>
        <p:txBody>
          <a:bodyPr anchor="ctr"/>
          <a:lstStyle/>
          <a:p>
            <a:pPr marL="140367" indent="-140367">
              <a:lnSpc>
                <a:spcPct val="150000"/>
              </a:lnSpc>
              <a:buSzPct val="100000"/>
              <a:buChar char="•"/>
              <a:defRPr sz="1800"/>
            </a:pPr>
            <a:r>
              <a:t>What type of deployment are you working with?</a:t>
            </a:r>
          </a:p>
          <a:p>
            <a:pPr marL="140367" indent="-140367">
              <a:lnSpc>
                <a:spcPct val="150000"/>
              </a:lnSpc>
              <a:buSzPct val="100000"/>
              <a:buChar char="•"/>
              <a:defRPr sz="1800"/>
            </a:pPr>
            <a:r>
              <a:t>What is the available hardware?</a:t>
            </a:r>
          </a:p>
          <a:p>
            <a:pPr lvl="1" marL="521367" indent="-140367">
              <a:lnSpc>
                <a:spcPct val="150000"/>
              </a:lnSpc>
              <a:buSzPct val="100000"/>
              <a:buChar char="•"/>
              <a:defRPr sz="1800"/>
            </a:pPr>
            <a:r>
              <a:t>CPU cores and threads</a:t>
            </a:r>
          </a:p>
          <a:p>
            <a:pPr lvl="1" marL="521367" indent="-140367">
              <a:lnSpc>
                <a:spcPct val="150000"/>
              </a:lnSpc>
              <a:buSzPct val="100000"/>
              <a:buChar char="•"/>
              <a:defRPr sz="1800"/>
            </a:pPr>
            <a:r>
              <a:t>Memory amount and type</a:t>
            </a:r>
          </a:p>
          <a:p>
            <a:pPr lvl="1" marL="521367" indent="-140367">
              <a:lnSpc>
                <a:spcPct val="150000"/>
              </a:lnSpc>
              <a:buSzPct val="100000"/>
              <a:buChar char="•"/>
              <a:defRPr sz="1800"/>
            </a:pPr>
            <a:r>
              <a:t>Storage size and type</a:t>
            </a:r>
          </a:p>
          <a:p>
            <a:pPr lvl="1" marL="521367" indent="-140367">
              <a:lnSpc>
                <a:spcPct val="150000"/>
              </a:lnSpc>
              <a:buSzPct val="100000"/>
              <a:buChar char="•"/>
              <a:defRPr sz="1800"/>
            </a:pPr>
            <a:r>
              <a:t>Network interfaces amount and type</a:t>
            </a:r>
          </a:p>
          <a:p>
            <a:pPr lvl="1" marL="521367" indent="-140367">
              <a:lnSpc>
                <a:spcPct val="150000"/>
              </a:lnSpc>
              <a:buSzPct val="100000"/>
              <a:buChar char="•"/>
              <a:defRPr sz="1800"/>
            </a:pPr>
            <a:r>
              <a:t>Limitations</a:t>
            </a:r>
          </a:p>
        </p:txBody>
      </p:sp>
      <p:sp>
        <p:nvSpPr>
          <p:cNvPr id="198" name="Shape 198"/>
          <p:cNvSpPr/>
          <p:nvPr>
            <p:ph type="sldNum" sz="quarter" idx="4294967295"/>
          </p:nvPr>
        </p:nvSpPr>
        <p:spPr>
          <a:xfrm>
            <a:off x="2243807" y="4891175"/>
            <a:ext cx="146515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457200" y="1780033"/>
            <a:ext cx="8229600" cy="857251"/>
          </a:xfrm>
          <a:prstGeom prst="rect">
            <a:avLst/>
          </a:prstGeom>
        </p:spPr>
        <p:txBody>
          <a:bodyPr/>
          <a:lstStyle/>
          <a:p>
            <a:pPr/>
            <a:r>
              <a:t>Hardware and setup</a:t>
            </a:r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467543" y="2788146"/>
            <a:ext cx="8225529" cy="64770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04" name="Shape 204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Hardware configuration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>
              <a:defRPr sz="1800"/>
            </a:pPr>
            <a:r>
              <a:t>8-16 cores</a:t>
            </a:r>
          </a:p>
          <a:p>
            <a:pPr algn="ctr">
              <a:defRPr sz="1800"/>
            </a:pPr>
            <a:r>
              <a:t>32GB ram</a:t>
            </a:r>
          </a:p>
          <a:p>
            <a:pPr algn="ctr">
              <a:defRPr sz="1800"/>
            </a:pPr>
            <a:r>
              <a:t>Commit log SSD</a:t>
            </a:r>
          </a:p>
          <a:p>
            <a:pPr algn="ctr">
              <a:defRPr sz="1800"/>
            </a:pPr>
            <a:r>
              <a:t>Data drive SSD</a:t>
            </a:r>
          </a:p>
          <a:p>
            <a:pPr algn="ctr">
              <a:defRPr sz="1800"/>
            </a:pPr>
            <a:r>
              <a:t>10GbE</a:t>
            </a:r>
          </a:p>
          <a:p>
            <a:pPr algn="ctr">
              <a:defRPr sz="1800"/>
            </a:pPr>
          </a:p>
          <a:p>
            <a:pPr algn="ctr">
              <a:defRPr sz="1800"/>
            </a:pPr>
            <a:r>
              <a:t>Placement groups</a:t>
            </a:r>
          </a:p>
          <a:p>
            <a:pPr algn="ctr">
              <a:defRPr sz="1800"/>
            </a:pPr>
            <a:r>
              <a:t>Availability zones</a:t>
            </a:r>
          </a:p>
          <a:p>
            <a:pPr algn="ctr">
              <a:defRPr sz="1800"/>
            </a:pPr>
            <a:r>
              <a:t>Enhanced networking</a:t>
            </a:r>
          </a:p>
        </p:txBody>
      </p:sp>
      <p:sp>
        <p:nvSpPr>
          <p:cNvPr id="206" name="Shape 206"/>
          <p:cNvSpPr/>
          <p:nvPr>
            <p:ph type="sldNum" sz="quarter" idx="4294967295"/>
          </p:nvPr>
        </p:nvSpPr>
        <p:spPr>
          <a:xfrm>
            <a:off x="2243807" y="4891175"/>
            <a:ext cx="146515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/>
        </p:nvSpPr>
        <p:spPr>
          <a:xfrm>
            <a:off x="457200" y="4891175"/>
            <a:ext cx="1594521" cy="1651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 sz="600">
                <a:solidFill>
                  <a:srgbClr val="BFBFB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© DataStax, All Rights Reserved.</a:t>
            </a:r>
          </a:p>
        </p:txBody>
      </p:sp>
      <p:sp>
        <p:nvSpPr>
          <p:cNvPr id="209" name="Shape 209"/>
          <p:cNvSpPr/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OS - Swap, storage, cpu</a:t>
            </a:r>
          </a:p>
        </p:txBody>
      </p:sp>
      <p:sp>
        <p:nvSpPr>
          <p:cNvPr id="210" name="Shape 21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240631" indent="-240631">
              <a:buSzPct val="100000"/>
              <a:buAutoNum type="arabicPeriod" startAt="1"/>
              <a:defRPr sz="1800"/>
            </a:pPr>
            <a:r>
              <a:t>Swap is bad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remove swap from stab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disable swap: swapoff -a</a:t>
            </a:r>
          </a:p>
          <a:p>
            <a:pPr marL="240631" indent="-240631">
              <a:buSzPct val="100000"/>
              <a:buAutoNum type="arabicPeriod" startAt="1"/>
              <a:defRPr sz="1800"/>
            </a:pPr>
            <a:r>
              <a:t>Optimize block layer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echo 1 &gt; /sys/block/XXX/queue/nomerges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echo 8 &gt; /sys/block/XXX/queue/read_ahead_kb</a:t>
            </a:r>
          </a:p>
          <a:p>
            <a:pPr lvl="1" marL="561471" indent="-180472">
              <a:buSzPct val="100000"/>
              <a:buChar char="•"/>
              <a:defRPr sz="1800"/>
            </a:pPr>
            <a:r>
              <a:t>echo deadline &gt; /sys/block/XXX/queue/scheduler</a:t>
            </a:r>
          </a:p>
          <a:p>
            <a:pPr marL="240631" indent="-240631">
              <a:buSzPct val="100000"/>
              <a:buAutoNum type="arabicPeriod" startAt="1"/>
              <a:defRPr sz="1800"/>
            </a:pPr>
            <a:r>
              <a:t>Disable cpu scaling</a:t>
            </a:r>
          </a:p>
        </p:txBody>
      </p:sp>
      <p:sp>
        <p:nvSpPr>
          <p:cNvPr id="211" name="Shape 211"/>
          <p:cNvSpPr/>
          <p:nvPr>
            <p:ph type="sldNum" sz="quarter" idx="4294967295"/>
          </p:nvPr>
        </p:nvSpPr>
        <p:spPr>
          <a:xfrm>
            <a:off x="2243807" y="4891175"/>
            <a:ext cx="146515" cy="16514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DataStax_Template">
  <a:themeElements>
    <a:clrScheme name="DataStax_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00FF"/>
      </a:hlink>
      <a:folHlink>
        <a:srgbClr val="FF00FF"/>
      </a:folHlink>
    </a:clrScheme>
    <a:fontScheme name="DataStax_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ataStax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ataStax_Template">
  <a:themeElements>
    <a:clrScheme name="DataStax_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0000FF"/>
      </a:hlink>
      <a:folHlink>
        <a:srgbClr val="FF00FF"/>
      </a:folHlink>
    </a:clrScheme>
    <a:fontScheme name="DataStax_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DataStax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